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8" r:id="rId2"/>
    <p:sldId id="275" r:id="rId3"/>
    <p:sldId id="277" r:id="rId4"/>
    <p:sldId id="278" r:id="rId5"/>
    <p:sldId id="276" r:id="rId6"/>
    <p:sldId id="260" r:id="rId7"/>
    <p:sldId id="261" r:id="rId8"/>
    <p:sldId id="262" r:id="rId9"/>
    <p:sldId id="263" r:id="rId10"/>
    <p:sldId id="264" r:id="rId11"/>
    <p:sldId id="257" r:id="rId12"/>
    <p:sldId id="258" r:id="rId13"/>
    <p:sldId id="274" r:id="rId14"/>
    <p:sldId id="29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AD37D8-4408-4E68-9E74-0B5ADCE9419B}"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2798B233-6984-47C8-8338-382B0B58BE7D}">
      <dgm:prSet/>
      <dgm:spPr/>
      <dgm:t>
        <a:bodyPr/>
        <a:lstStyle/>
        <a:p>
          <a:r>
            <a:rPr lang="en-US" dirty="0"/>
            <a:t>Dr. Adam C. English</a:t>
          </a:r>
        </a:p>
      </dgm:t>
    </dgm:pt>
    <dgm:pt modelId="{23227EB4-1AF6-44E8-8F87-E5A0BE60671C}" type="parTrans" cxnId="{986640C0-CA00-4A32-85E2-7C5817A3E448}">
      <dgm:prSet/>
      <dgm:spPr/>
      <dgm:t>
        <a:bodyPr/>
        <a:lstStyle/>
        <a:p>
          <a:endParaRPr lang="en-US"/>
        </a:p>
      </dgm:t>
    </dgm:pt>
    <dgm:pt modelId="{4F1C84FD-6B37-4600-B666-D26483102D7F}" type="sibTrans" cxnId="{986640C0-CA00-4A32-85E2-7C5817A3E448}">
      <dgm:prSet/>
      <dgm:spPr/>
      <dgm:t>
        <a:bodyPr/>
        <a:lstStyle/>
        <a:p>
          <a:endParaRPr lang="en-US"/>
        </a:p>
      </dgm:t>
    </dgm:pt>
    <dgm:pt modelId="{BC0F3276-D22A-4760-82B2-F4A1E50D5CA2}">
      <dgm:prSet/>
      <dgm:spPr/>
      <dgm:t>
        <a:bodyPr/>
        <a:lstStyle/>
        <a:p>
          <a:r>
            <a:rPr lang="en-US"/>
            <a:t>Department of Christian Studies</a:t>
          </a:r>
        </a:p>
      </dgm:t>
    </dgm:pt>
    <dgm:pt modelId="{2AE2FC3C-9D40-442C-BF90-8C10A4439686}" type="parTrans" cxnId="{F8BED49F-626B-4BD2-9DA4-70FE3178C120}">
      <dgm:prSet/>
      <dgm:spPr/>
      <dgm:t>
        <a:bodyPr/>
        <a:lstStyle/>
        <a:p>
          <a:endParaRPr lang="en-US"/>
        </a:p>
      </dgm:t>
    </dgm:pt>
    <dgm:pt modelId="{8575CA7A-B2CD-4CFC-8615-C8112E6546AF}" type="sibTrans" cxnId="{F8BED49F-626B-4BD2-9DA4-70FE3178C120}">
      <dgm:prSet/>
      <dgm:spPr/>
      <dgm:t>
        <a:bodyPr/>
        <a:lstStyle/>
        <a:p>
          <a:endParaRPr lang="en-US"/>
        </a:p>
      </dgm:t>
    </dgm:pt>
    <dgm:pt modelId="{E68DB119-D1B1-43BD-B591-E99C38ECEDDF}">
      <dgm:prSet/>
      <dgm:spPr/>
      <dgm:t>
        <a:bodyPr/>
        <a:lstStyle/>
        <a:p>
          <a:r>
            <a:rPr lang="en-US" dirty="0">
              <a:solidFill>
                <a:srgbClr val="000000"/>
              </a:solidFill>
              <a:effectLst/>
              <a:latin typeface="Times New Roman" panose="02020603050405020304" pitchFamily="18" charset="0"/>
              <a:ea typeface="Times New Roman" panose="02020603050405020304" pitchFamily="18" charset="0"/>
            </a:rPr>
            <a:t>“Golden Rule Ethics Applied to Relational Models,” </a:t>
          </a:r>
          <a:r>
            <a:rPr lang="en-US" i="1" dirty="0">
              <a:solidFill>
                <a:srgbClr val="000000"/>
              </a:solidFill>
              <a:effectLst/>
              <a:latin typeface="Times New Roman" panose="02020603050405020304" pitchFamily="18" charset="0"/>
              <a:ea typeface="Times New Roman" panose="02020603050405020304" pitchFamily="18" charset="0"/>
            </a:rPr>
            <a:t>Perspectives in Religious Studies</a:t>
          </a:r>
          <a:r>
            <a:rPr lang="en-US" dirty="0">
              <a:solidFill>
                <a:srgbClr val="000000"/>
              </a:solidFill>
              <a:effectLst/>
              <a:latin typeface="Times New Roman" panose="02020603050405020304" pitchFamily="18" charset="0"/>
              <a:ea typeface="Times New Roman" panose="02020603050405020304" pitchFamily="18" charset="0"/>
            </a:rPr>
            <a:t> 50.3 (Fall 2023), 375-390</a:t>
          </a:r>
          <a:endParaRPr lang="en-US" dirty="0"/>
        </a:p>
      </dgm:t>
    </dgm:pt>
    <dgm:pt modelId="{C2C4FB62-ACF4-471F-9210-B8EE156DC281}" type="parTrans" cxnId="{4A094F5E-A35F-4F33-BE58-EA5084B9173D}">
      <dgm:prSet/>
      <dgm:spPr/>
      <dgm:t>
        <a:bodyPr/>
        <a:lstStyle/>
        <a:p>
          <a:endParaRPr lang="en-US"/>
        </a:p>
      </dgm:t>
    </dgm:pt>
    <dgm:pt modelId="{8AAE4D8E-5B70-44B5-B5E9-3F305FE78AF0}" type="sibTrans" cxnId="{4A094F5E-A35F-4F33-BE58-EA5084B9173D}">
      <dgm:prSet/>
      <dgm:spPr/>
      <dgm:t>
        <a:bodyPr/>
        <a:lstStyle/>
        <a:p>
          <a:endParaRPr lang="en-US"/>
        </a:p>
      </dgm:t>
    </dgm:pt>
    <dgm:pt modelId="{96C60C8E-F990-4233-B1C0-500DDA82C9EC}">
      <dgm:prSet/>
      <dgm:spPr/>
      <dgm:t>
        <a:bodyPr/>
        <a:lstStyle/>
        <a:p>
          <a:r>
            <a:rPr lang="en-US" dirty="0"/>
            <a:t>Campbell University</a:t>
          </a:r>
        </a:p>
      </dgm:t>
    </dgm:pt>
    <dgm:pt modelId="{B0642A9D-7DAE-44C3-831A-03783506C3A0}" type="sibTrans" cxnId="{9DC1B039-802F-4149-8D54-A3217198A2DA}">
      <dgm:prSet/>
      <dgm:spPr/>
      <dgm:t>
        <a:bodyPr/>
        <a:lstStyle/>
        <a:p>
          <a:endParaRPr lang="en-US"/>
        </a:p>
      </dgm:t>
    </dgm:pt>
    <dgm:pt modelId="{CE7861E0-BC45-4EDA-855F-E81288259758}" type="parTrans" cxnId="{9DC1B039-802F-4149-8D54-A3217198A2DA}">
      <dgm:prSet/>
      <dgm:spPr/>
      <dgm:t>
        <a:bodyPr/>
        <a:lstStyle/>
        <a:p>
          <a:endParaRPr lang="en-US"/>
        </a:p>
      </dgm:t>
    </dgm:pt>
    <dgm:pt modelId="{11FE47BE-303E-4C93-821E-BC7BDB972F08}" type="pres">
      <dgm:prSet presAssocID="{F0AD37D8-4408-4E68-9E74-0B5ADCE9419B}" presName="linear" presStyleCnt="0">
        <dgm:presLayoutVars>
          <dgm:dir/>
          <dgm:animLvl val="lvl"/>
          <dgm:resizeHandles val="exact"/>
        </dgm:presLayoutVars>
      </dgm:prSet>
      <dgm:spPr/>
    </dgm:pt>
    <dgm:pt modelId="{FB7EB6F1-7738-4203-84A5-C2C6B37372F1}" type="pres">
      <dgm:prSet presAssocID="{2798B233-6984-47C8-8338-382B0B58BE7D}" presName="parentLin" presStyleCnt="0"/>
      <dgm:spPr/>
    </dgm:pt>
    <dgm:pt modelId="{A2887284-13FF-45FF-BEE2-C4F5BA7975A5}" type="pres">
      <dgm:prSet presAssocID="{2798B233-6984-47C8-8338-382B0B58BE7D}" presName="parentLeftMargin" presStyleLbl="node1" presStyleIdx="0" presStyleCnt="3"/>
      <dgm:spPr/>
    </dgm:pt>
    <dgm:pt modelId="{200388BE-FB54-436E-8C7B-F4A5D0EA70EF}" type="pres">
      <dgm:prSet presAssocID="{2798B233-6984-47C8-8338-382B0B58BE7D}" presName="parentText" presStyleLbl="node1" presStyleIdx="0" presStyleCnt="3">
        <dgm:presLayoutVars>
          <dgm:chMax val="0"/>
          <dgm:bulletEnabled val="1"/>
        </dgm:presLayoutVars>
      </dgm:prSet>
      <dgm:spPr/>
    </dgm:pt>
    <dgm:pt modelId="{389EEAC2-2B61-408F-9CED-1CBE9E2772ED}" type="pres">
      <dgm:prSet presAssocID="{2798B233-6984-47C8-8338-382B0B58BE7D}" presName="negativeSpace" presStyleCnt="0"/>
      <dgm:spPr/>
    </dgm:pt>
    <dgm:pt modelId="{8D1C444D-480D-4450-B1E2-174DF3670E58}" type="pres">
      <dgm:prSet presAssocID="{2798B233-6984-47C8-8338-382B0B58BE7D}" presName="childText" presStyleLbl="conFgAcc1" presStyleIdx="0" presStyleCnt="3">
        <dgm:presLayoutVars>
          <dgm:bulletEnabled val="1"/>
        </dgm:presLayoutVars>
      </dgm:prSet>
      <dgm:spPr/>
    </dgm:pt>
    <dgm:pt modelId="{733E5397-4E64-4CE0-A7F6-87397AF8181C}" type="pres">
      <dgm:prSet presAssocID="{4F1C84FD-6B37-4600-B666-D26483102D7F}" presName="spaceBetweenRectangles" presStyleCnt="0"/>
      <dgm:spPr/>
    </dgm:pt>
    <dgm:pt modelId="{E5EFF00D-1837-40D7-937E-405231B5EB6E}" type="pres">
      <dgm:prSet presAssocID="{BC0F3276-D22A-4760-82B2-F4A1E50D5CA2}" presName="parentLin" presStyleCnt="0"/>
      <dgm:spPr/>
    </dgm:pt>
    <dgm:pt modelId="{39A93065-9FE7-4EB6-ABEE-FE5EDF13150B}" type="pres">
      <dgm:prSet presAssocID="{BC0F3276-D22A-4760-82B2-F4A1E50D5CA2}" presName="parentLeftMargin" presStyleLbl="node1" presStyleIdx="0" presStyleCnt="3"/>
      <dgm:spPr/>
    </dgm:pt>
    <dgm:pt modelId="{592EA566-D0D3-47A2-AFBD-D387455C75B8}" type="pres">
      <dgm:prSet presAssocID="{BC0F3276-D22A-4760-82B2-F4A1E50D5CA2}" presName="parentText" presStyleLbl="node1" presStyleIdx="1" presStyleCnt="3">
        <dgm:presLayoutVars>
          <dgm:chMax val="0"/>
          <dgm:bulletEnabled val="1"/>
        </dgm:presLayoutVars>
      </dgm:prSet>
      <dgm:spPr/>
    </dgm:pt>
    <dgm:pt modelId="{9A4A23F9-3D0E-4537-BF7E-C19A0899569F}" type="pres">
      <dgm:prSet presAssocID="{BC0F3276-D22A-4760-82B2-F4A1E50D5CA2}" presName="negativeSpace" presStyleCnt="0"/>
      <dgm:spPr/>
    </dgm:pt>
    <dgm:pt modelId="{18792DF7-C4F4-4CED-99BC-2483C4367930}" type="pres">
      <dgm:prSet presAssocID="{BC0F3276-D22A-4760-82B2-F4A1E50D5CA2}" presName="childText" presStyleLbl="conFgAcc1" presStyleIdx="1" presStyleCnt="3">
        <dgm:presLayoutVars>
          <dgm:bulletEnabled val="1"/>
        </dgm:presLayoutVars>
      </dgm:prSet>
      <dgm:spPr/>
    </dgm:pt>
    <dgm:pt modelId="{5DE251C4-A869-460A-AFAC-81E4C78EDD9D}" type="pres">
      <dgm:prSet presAssocID="{8575CA7A-B2CD-4CFC-8615-C8112E6546AF}" presName="spaceBetweenRectangles" presStyleCnt="0"/>
      <dgm:spPr/>
    </dgm:pt>
    <dgm:pt modelId="{BA4AEAB3-2A3D-4E3D-B7C0-2461299B58B9}" type="pres">
      <dgm:prSet presAssocID="{96C60C8E-F990-4233-B1C0-500DDA82C9EC}" presName="parentLin" presStyleCnt="0"/>
      <dgm:spPr/>
    </dgm:pt>
    <dgm:pt modelId="{C10C2ADE-6039-4F73-B153-B5C837E9D02C}" type="pres">
      <dgm:prSet presAssocID="{96C60C8E-F990-4233-B1C0-500DDA82C9EC}" presName="parentLeftMargin" presStyleLbl="node1" presStyleIdx="1" presStyleCnt="3"/>
      <dgm:spPr/>
    </dgm:pt>
    <dgm:pt modelId="{70306E19-5A9B-4412-B8F6-589404DC9B74}" type="pres">
      <dgm:prSet presAssocID="{96C60C8E-F990-4233-B1C0-500DDA82C9EC}" presName="parentText" presStyleLbl="node1" presStyleIdx="2" presStyleCnt="3" custLinFactNeighborY="-7237">
        <dgm:presLayoutVars>
          <dgm:chMax val="0"/>
          <dgm:bulletEnabled val="1"/>
        </dgm:presLayoutVars>
      </dgm:prSet>
      <dgm:spPr/>
    </dgm:pt>
    <dgm:pt modelId="{3BA36189-B6CE-4E8A-844B-3E32145EBE3B}" type="pres">
      <dgm:prSet presAssocID="{96C60C8E-F990-4233-B1C0-500DDA82C9EC}" presName="negativeSpace" presStyleCnt="0"/>
      <dgm:spPr/>
    </dgm:pt>
    <dgm:pt modelId="{4E0964AA-D0E0-41FA-BA06-D82D927FB742}" type="pres">
      <dgm:prSet presAssocID="{96C60C8E-F990-4233-B1C0-500DDA82C9EC}" presName="childText" presStyleLbl="conFgAcc1" presStyleIdx="2" presStyleCnt="3" custLinFactY="4412" custLinFactNeighborX="0" custLinFactNeighborY="100000">
        <dgm:presLayoutVars>
          <dgm:bulletEnabled val="1"/>
        </dgm:presLayoutVars>
      </dgm:prSet>
      <dgm:spPr/>
    </dgm:pt>
  </dgm:ptLst>
  <dgm:cxnLst>
    <dgm:cxn modelId="{9DC1B039-802F-4149-8D54-A3217198A2DA}" srcId="{F0AD37D8-4408-4E68-9E74-0B5ADCE9419B}" destId="{96C60C8E-F990-4233-B1C0-500DDA82C9EC}" srcOrd="2" destOrd="0" parTransId="{CE7861E0-BC45-4EDA-855F-E81288259758}" sibTransId="{B0642A9D-7DAE-44C3-831A-03783506C3A0}"/>
    <dgm:cxn modelId="{4A094F5E-A35F-4F33-BE58-EA5084B9173D}" srcId="{96C60C8E-F990-4233-B1C0-500DDA82C9EC}" destId="{E68DB119-D1B1-43BD-B591-E99C38ECEDDF}" srcOrd="0" destOrd="0" parTransId="{C2C4FB62-ACF4-471F-9210-B8EE156DC281}" sibTransId="{8AAE4D8E-5B70-44B5-B5E9-3F305FE78AF0}"/>
    <dgm:cxn modelId="{0FE0895E-5B53-46E6-B467-7F09224C1841}" type="presOf" srcId="{2798B233-6984-47C8-8338-382B0B58BE7D}" destId="{200388BE-FB54-436E-8C7B-F4A5D0EA70EF}" srcOrd="1" destOrd="0" presId="urn:microsoft.com/office/officeart/2005/8/layout/list1"/>
    <dgm:cxn modelId="{6F374985-092E-4D82-BB88-C196EFE7D8BC}" type="presOf" srcId="{F0AD37D8-4408-4E68-9E74-0B5ADCE9419B}" destId="{11FE47BE-303E-4C93-821E-BC7BDB972F08}" srcOrd="0" destOrd="0" presId="urn:microsoft.com/office/officeart/2005/8/layout/list1"/>
    <dgm:cxn modelId="{0B43498D-A2E3-4071-B815-FB9FEADCEC91}" type="presOf" srcId="{BC0F3276-D22A-4760-82B2-F4A1E50D5CA2}" destId="{592EA566-D0D3-47A2-AFBD-D387455C75B8}" srcOrd="1" destOrd="0" presId="urn:microsoft.com/office/officeart/2005/8/layout/list1"/>
    <dgm:cxn modelId="{F8BED49F-626B-4BD2-9DA4-70FE3178C120}" srcId="{F0AD37D8-4408-4E68-9E74-0B5ADCE9419B}" destId="{BC0F3276-D22A-4760-82B2-F4A1E50D5CA2}" srcOrd="1" destOrd="0" parTransId="{2AE2FC3C-9D40-442C-BF90-8C10A4439686}" sibTransId="{8575CA7A-B2CD-4CFC-8615-C8112E6546AF}"/>
    <dgm:cxn modelId="{89276BAD-B367-4A51-BD14-6B89168AA9A5}" type="presOf" srcId="{BC0F3276-D22A-4760-82B2-F4A1E50D5CA2}" destId="{39A93065-9FE7-4EB6-ABEE-FE5EDF13150B}" srcOrd="0" destOrd="0" presId="urn:microsoft.com/office/officeart/2005/8/layout/list1"/>
    <dgm:cxn modelId="{536E7BBC-05E2-4F2E-AE38-F60A548B707A}" type="presOf" srcId="{96C60C8E-F990-4233-B1C0-500DDA82C9EC}" destId="{70306E19-5A9B-4412-B8F6-589404DC9B74}" srcOrd="1" destOrd="0" presId="urn:microsoft.com/office/officeart/2005/8/layout/list1"/>
    <dgm:cxn modelId="{986640C0-CA00-4A32-85E2-7C5817A3E448}" srcId="{F0AD37D8-4408-4E68-9E74-0B5ADCE9419B}" destId="{2798B233-6984-47C8-8338-382B0B58BE7D}" srcOrd="0" destOrd="0" parTransId="{23227EB4-1AF6-44E8-8F87-E5A0BE60671C}" sibTransId="{4F1C84FD-6B37-4600-B666-D26483102D7F}"/>
    <dgm:cxn modelId="{0393CBC3-99B0-429E-AB78-DFA267778BEF}" type="presOf" srcId="{E68DB119-D1B1-43BD-B591-E99C38ECEDDF}" destId="{4E0964AA-D0E0-41FA-BA06-D82D927FB742}" srcOrd="0" destOrd="0" presId="urn:microsoft.com/office/officeart/2005/8/layout/list1"/>
    <dgm:cxn modelId="{3F698CC8-E48D-4984-9F08-BF04C5806600}" type="presOf" srcId="{96C60C8E-F990-4233-B1C0-500DDA82C9EC}" destId="{C10C2ADE-6039-4F73-B153-B5C837E9D02C}" srcOrd="0" destOrd="0" presId="urn:microsoft.com/office/officeart/2005/8/layout/list1"/>
    <dgm:cxn modelId="{FED872F0-218A-4D9F-97C1-050B64D6624E}" type="presOf" srcId="{2798B233-6984-47C8-8338-382B0B58BE7D}" destId="{A2887284-13FF-45FF-BEE2-C4F5BA7975A5}" srcOrd="0" destOrd="0" presId="urn:microsoft.com/office/officeart/2005/8/layout/list1"/>
    <dgm:cxn modelId="{7D1B734B-CF0F-47A1-BDF0-431796AA41EF}" type="presParOf" srcId="{11FE47BE-303E-4C93-821E-BC7BDB972F08}" destId="{FB7EB6F1-7738-4203-84A5-C2C6B37372F1}" srcOrd="0" destOrd="0" presId="urn:microsoft.com/office/officeart/2005/8/layout/list1"/>
    <dgm:cxn modelId="{D83A0210-29E2-44D5-AFE5-F3240B5587A9}" type="presParOf" srcId="{FB7EB6F1-7738-4203-84A5-C2C6B37372F1}" destId="{A2887284-13FF-45FF-BEE2-C4F5BA7975A5}" srcOrd="0" destOrd="0" presId="urn:microsoft.com/office/officeart/2005/8/layout/list1"/>
    <dgm:cxn modelId="{EC6B9056-5E95-468E-9F96-FD0B338FD48F}" type="presParOf" srcId="{FB7EB6F1-7738-4203-84A5-C2C6B37372F1}" destId="{200388BE-FB54-436E-8C7B-F4A5D0EA70EF}" srcOrd="1" destOrd="0" presId="urn:microsoft.com/office/officeart/2005/8/layout/list1"/>
    <dgm:cxn modelId="{FDD3B946-3092-4109-91AC-0359ED90AAF7}" type="presParOf" srcId="{11FE47BE-303E-4C93-821E-BC7BDB972F08}" destId="{389EEAC2-2B61-408F-9CED-1CBE9E2772ED}" srcOrd="1" destOrd="0" presId="urn:microsoft.com/office/officeart/2005/8/layout/list1"/>
    <dgm:cxn modelId="{6FAC0BD9-C07A-4B4D-A0E2-C10E6F7F6DBB}" type="presParOf" srcId="{11FE47BE-303E-4C93-821E-BC7BDB972F08}" destId="{8D1C444D-480D-4450-B1E2-174DF3670E58}" srcOrd="2" destOrd="0" presId="urn:microsoft.com/office/officeart/2005/8/layout/list1"/>
    <dgm:cxn modelId="{153741A4-E9E3-4502-A981-31A77E73E0A1}" type="presParOf" srcId="{11FE47BE-303E-4C93-821E-BC7BDB972F08}" destId="{733E5397-4E64-4CE0-A7F6-87397AF8181C}" srcOrd="3" destOrd="0" presId="urn:microsoft.com/office/officeart/2005/8/layout/list1"/>
    <dgm:cxn modelId="{E8CBA458-EB93-40E4-83ED-45E0D3F384F7}" type="presParOf" srcId="{11FE47BE-303E-4C93-821E-BC7BDB972F08}" destId="{E5EFF00D-1837-40D7-937E-405231B5EB6E}" srcOrd="4" destOrd="0" presId="urn:microsoft.com/office/officeart/2005/8/layout/list1"/>
    <dgm:cxn modelId="{98046694-680C-4B3E-B3F2-745D33067323}" type="presParOf" srcId="{E5EFF00D-1837-40D7-937E-405231B5EB6E}" destId="{39A93065-9FE7-4EB6-ABEE-FE5EDF13150B}" srcOrd="0" destOrd="0" presId="urn:microsoft.com/office/officeart/2005/8/layout/list1"/>
    <dgm:cxn modelId="{AFB3B1D5-96CB-45F4-868B-0AC2AA4427B7}" type="presParOf" srcId="{E5EFF00D-1837-40D7-937E-405231B5EB6E}" destId="{592EA566-D0D3-47A2-AFBD-D387455C75B8}" srcOrd="1" destOrd="0" presId="urn:microsoft.com/office/officeart/2005/8/layout/list1"/>
    <dgm:cxn modelId="{F09152F8-7AD3-49C8-B880-147C8C001ACC}" type="presParOf" srcId="{11FE47BE-303E-4C93-821E-BC7BDB972F08}" destId="{9A4A23F9-3D0E-4537-BF7E-C19A0899569F}" srcOrd="5" destOrd="0" presId="urn:microsoft.com/office/officeart/2005/8/layout/list1"/>
    <dgm:cxn modelId="{160BBA53-5685-41FD-9B04-13170BBF814F}" type="presParOf" srcId="{11FE47BE-303E-4C93-821E-BC7BDB972F08}" destId="{18792DF7-C4F4-4CED-99BC-2483C4367930}" srcOrd="6" destOrd="0" presId="urn:microsoft.com/office/officeart/2005/8/layout/list1"/>
    <dgm:cxn modelId="{05581354-33CF-4D2D-BE11-356456C7CBBE}" type="presParOf" srcId="{11FE47BE-303E-4C93-821E-BC7BDB972F08}" destId="{5DE251C4-A869-460A-AFAC-81E4C78EDD9D}" srcOrd="7" destOrd="0" presId="urn:microsoft.com/office/officeart/2005/8/layout/list1"/>
    <dgm:cxn modelId="{FB177197-3BBB-4246-B8D8-EC22CE64B94F}" type="presParOf" srcId="{11FE47BE-303E-4C93-821E-BC7BDB972F08}" destId="{BA4AEAB3-2A3D-4E3D-B7C0-2461299B58B9}" srcOrd="8" destOrd="0" presId="urn:microsoft.com/office/officeart/2005/8/layout/list1"/>
    <dgm:cxn modelId="{FBAF97CB-46B0-4392-BD11-6521BC2104B0}" type="presParOf" srcId="{BA4AEAB3-2A3D-4E3D-B7C0-2461299B58B9}" destId="{C10C2ADE-6039-4F73-B153-B5C837E9D02C}" srcOrd="0" destOrd="0" presId="urn:microsoft.com/office/officeart/2005/8/layout/list1"/>
    <dgm:cxn modelId="{7AABBFC6-A0ED-426E-A4DA-F3602F5B65F3}" type="presParOf" srcId="{BA4AEAB3-2A3D-4E3D-B7C0-2461299B58B9}" destId="{70306E19-5A9B-4412-B8F6-589404DC9B74}" srcOrd="1" destOrd="0" presId="urn:microsoft.com/office/officeart/2005/8/layout/list1"/>
    <dgm:cxn modelId="{3EEEFAEA-0DF6-49BE-8A7E-B4ED7A2B5305}" type="presParOf" srcId="{11FE47BE-303E-4C93-821E-BC7BDB972F08}" destId="{3BA36189-B6CE-4E8A-844B-3E32145EBE3B}" srcOrd="9" destOrd="0" presId="urn:microsoft.com/office/officeart/2005/8/layout/list1"/>
    <dgm:cxn modelId="{46480B1A-55D4-4CDF-98BC-F6ADC38E1DAB}" type="presParOf" srcId="{11FE47BE-303E-4C93-821E-BC7BDB972F08}" destId="{4E0964AA-D0E0-41FA-BA06-D82D927FB74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C444D-480D-4450-B1E2-174DF3670E58}">
      <dsp:nvSpPr>
        <dsp:cNvPr id="0" name=""/>
        <dsp:cNvSpPr/>
      </dsp:nvSpPr>
      <dsp:spPr>
        <a:xfrm>
          <a:off x="0" y="556068"/>
          <a:ext cx="6101696" cy="579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00388BE-FB54-436E-8C7B-F4A5D0EA70EF}">
      <dsp:nvSpPr>
        <dsp:cNvPr id="0" name=""/>
        <dsp:cNvSpPr/>
      </dsp:nvSpPr>
      <dsp:spPr>
        <a:xfrm>
          <a:off x="305084" y="216588"/>
          <a:ext cx="4271187" cy="6789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1441" tIns="0" rIns="161441" bIns="0" numCol="1" spcCol="1270" anchor="ctr" anchorCtr="0">
          <a:noAutofit/>
        </a:bodyPr>
        <a:lstStyle/>
        <a:p>
          <a:pPr marL="0" lvl="0" indent="0" algn="l" defTabSz="1022350">
            <a:lnSpc>
              <a:spcPct val="90000"/>
            </a:lnSpc>
            <a:spcBef>
              <a:spcPct val="0"/>
            </a:spcBef>
            <a:spcAft>
              <a:spcPct val="35000"/>
            </a:spcAft>
            <a:buNone/>
          </a:pPr>
          <a:r>
            <a:rPr lang="en-US" sz="2300" kern="1200" dirty="0"/>
            <a:t>Dr. Adam C. English</a:t>
          </a:r>
        </a:p>
      </dsp:txBody>
      <dsp:txXfrm>
        <a:off x="338228" y="249732"/>
        <a:ext cx="4204899" cy="612672"/>
      </dsp:txXfrm>
    </dsp:sp>
    <dsp:sp modelId="{18792DF7-C4F4-4CED-99BC-2483C4367930}">
      <dsp:nvSpPr>
        <dsp:cNvPr id="0" name=""/>
        <dsp:cNvSpPr/>
      </dsp:nvSpPr>
      <dsp:spPr>
        <a:xfrm>
          <a:off x="0" y="1599348"/>
          <a:ext cx="6101696" cy="5796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92EA566-D0D3-47A2-AFBD-D387455C75B8}">
      <dsp:nvSpPr>
        <dsp:cNvPr id="0" name=""/>
        <dsp:cNvSpPr/>
      </dsp:nvSpPr>
      <dsp:spPr>
        <a:xfrm>
          <a:off x="305084" y="1259868"/>
          <a:ext cx="4271187" cy="6789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1441" tIns="0" rIns="161441" bIns="0" numCol="1" spcCol="1270" anchor="ctr" anchorCtr="0">
          <a:noAutofit/>
        </a:bodyPr>
        <a:lstStyle/>
        <a:p>
          <a:pPr marL="0" lvl="0" indent="0" algn="l" defTabSz="1022350">
            <a:lnSpc>
              <a:spcPct val="90000"/>
            </a:lnSpc>
            <a:spcBef>
              <a:spcPct val="0"/>
            </a:spcBef>
            <a:spcAft>
              <a:spcPct val="35000"/>
            </a:spcAft>
            <a:buNone/>
          </a:pPr>
          <a:r>
            <a:rPr lang="en-US" sz="2300" kern="1200"/>
            <a:t>Department of Christian Studies</a:t>
          </a:r>
        </a:p>
      </dsp:txBody>
      <dsp:txXfrm>
        <a:off x="338228" y="1293012"/>
        <a:ext cx="4204899" cy="612672"/>
      </dsp:txXfrm>
    </dsp:sp>
    <dsp:sp modelId="{4E0964AA-D0E0-41FA-BA06-D82D927FB742}">
      <dsp:nvSpPr>
        <dsp:cNvPr id="0" name=""/>
        <dsp:cNvSpPr/>
      </dsp:nvSpPr>
      <dsp:spPr>
        <a:xfrm>
          <a:off x="0" y="2859216"/>
          <a:ext cx="6101696" cy="18837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73559" tIns="479044" rIns="473559"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solidFill>
                <a:srgbClr val="000000"/>
              </a:solidFill>
              <a:effectLst/>
              <a:latin typeface="Times New Roman" panose="02020603050405020304" pitchFamily="18" charset="0"/>
              <a:ea typeface="Times New Roman" panose="02020603050405020304" pitchFamily="18" charset="0"/>
            </a:rPr>
            <a:t>“Golden Rule Ethics Applied to Relational Models,” </a:t>
          </a:r>
          <a:r>
            <a:rPr lang="en-US" sz="2300" i="1" kern="1200" dirty="0">
              <a:solidFill>
                <a:srgbClr val="000000"/>
              </a:solidFill>
              <a:effectLst/>
              <a:latin typeface="Times New Roman" panose="02020603050405020304" pitchFamily="18" charset="0"/>
              <a:ea typeface="Times New Roman" panose="02020603050405020304" pitchFamily="18" charset="0"/>
            </a:rPr>
            <a:t>Perspectives in Religious Studies</a:t>
          </a:r>
          <a:r>
            <a:rPr lang="en-US" sz="2300" kern="1200" dirty="0">
              <a:solidFill>
                <a:srgbClr val="000000"/>
              </a:solidFill>
              <a:effectLst/>
              <a:latin typeface="Times New Roman" panose="02020603050405020304" pitchFamily="18" charset="0"/>
              <a:ea typeface="Times New Roman" panose="02020603050405020304" pitchFamily="18" charset="0"/>
            </a:rPr>
            <a:t> 50.3 (Fall 2023), 375-390</a:t>
          </a:r>
          <a:endParaRPr lang="en-US" sz="2300" kern="1200" dirty="0"/>
        </a:p>
      </dsp:txBody>
      <dsp:txXfrm>
        <a:off x="0" y="2859216"/>
        <a:ext cx="6101696" cy="1883700"/>
      </dsp:txXfrm>
    </dsp:sp>
    <dsp:sp modelId="{70306E19-5A9B-4412-B8F6-589404DC9B74}">
      <dsp:nvSpPr>
        <dsp:cNvPr id="0" name=""/>
        <dsp:cNvSpPr/>
      </dsp:nvSpPr>
      <dsp:spPr>
        <a:xfrm>
          <a:off x="305084" y="2254011"/>
          <a:ext cx="4271187" cy="67896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1441" tIns="0" rIns="161441" bIns="0" numCol="1" spcCol="1270" anchor="ctr" anchorCtr="0">
          <a:noAutofit/>
        </a:bodyPr>
        <a:lstStyle/>
        <a:p>
          <a:pPr marL="0" lvl="0" indent="0" algn="l" defTabSz="1022350">
            <a:lnSpc>
              <a:spcPct val="90000"/>
            </a:lnSpc>
            <a:spcBef>
              <a:spcPct val="0"/>
            </a:spcBef>
            <a:spcAft>
              <a:spcPct val="35000"/>
            </a:spcAft>
            <a:buNone/>
          </a:pPr>
          <a:r>
            <a:rPr lang="en-US" sz="2300" kern="1200" dirty="0"/>
            <a:t>Campbell University</a:t>
          </a:r>
        </a:p>
      </dsp:txBody>
      <dsp:txXfrm>
        <a:off x="338228" y="2287155"/>
        <a:ext cx="4204899"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5AD0092-874E-45CC-80F9-C6F435F7D874}"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1531C-8BA1-4D0B-A4E6-D56FBE55AC0E}" type="slidenum">
              <a:rPr lang="en-US" smtClean="0"/>
              <a:t>‹#›</a:t>
            </a:fld>
            <a:endParaRPr lang="en-US"/>
          </a:p>
        </p:txBody>
      </p:sp>
    </p:spTree>
    <p:extLst>
      <p:ext uri="{BB962C8B-B14F-4D97-AF65-F5344CB8AC3E}">
        <p14:creationId xmlns:p14="http://schemas.microsoft.com/office/powerpoint/2010/main" val="329907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AD0092-874E-45CC-80F9-C6F435F7D874}"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1531C-8BA1-4D0B-A4E6-D56FBE55AC0E}" type="slidenum">
              <a:rPr lang="en-US" smtClean="0"/>
              <a:t>‹#›</a:t>
            </a:fld>
            <a:endParaRPr lang="en-US"/>
          </a:p>
        </p:txBody>
      </p:sp>
    </p:spTree>
    <p:extLst>
      <p:ext uri="{BB962C8B-B14F-4D97-AF65-F5344CB8AC3E}">
        <p14:creationId xmlns:p14="http://schemas.microsoft.com/office/powerpoint/2010/main" val="1557928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AD0092-874E-45CC-80F9-C6F435F7D874}"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1531C-8BA1-4D0B-A4E6-D56FBE55AC0E}" type="slidenum">
              <a:rPr lang="en-US" smtClean="0"/>
              <a:t>‹#›</a:t>
            </a:fld>
            <a:endParaRPr lang="en-US"/>
          </a:p>
        </p:txBody>
      </p:sp>
    </p:spTree>
    <p:extLst>
      <p:ext uri="{BB962C8B-B14F-4D97-AF65-F5344CB8AC3E}">
        <p14:creationId xmlns:p14="http://schemas.microsoft.com/office/powerpoint/2010/main" val="2911028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AD0092-874E-45CC-80F9-C6F435F7D874}"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1531C-8BA1-4D0B-A4E6-D56FBE55AC0E}" type="slidenum">
              <a:rPr lang="en-US" smtClean="0"/>
              <a:t>‹#›</a:t>
            </a:fld>
            <a:endParaRPr lang="en-US"/>
          </a:p>
        </p:txBody>
      </p:sp>
    </p:spTree>
    <p:extLst>
      <p:ext uri="{BB962C8B-B14F-4D97-AF65-F5344CB8AC3E}">
        <p14:creationId xmlns:p14="http://schemas.microsoft.com/office/powerpoint/2010/main" val="343924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AD0092-874E-45CC-80F9-C6F435F7D874}"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1531C-8BA1-4D0B-A4E6-D56FBE55AC0E}" type="slidenum">
              <a:rPr lang="en-US" smtClean="0"/>
              <a:t>‹#›</a:t>
            </a:fld>
            <a:endParaRPr lang="en-US"/>
          </a:p>
        </p:txBody>
      </p:sp>
    </p:spTree>
    <p:extLst>
      <p:ext uri="{BB962C8B-B14F-4D97-AF65-F5344CB8AC3E}">
        <p14:creationId xmlns:p14="http://schemas.microsoft.com/office/powerpoint/2010/main" val="1803419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AD0092-874E-45CC-80F9-C6F435F7D874}" type="datetimeFigureOut">
              <a:rPr lang="en-US" smtClean="0"/>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1531C-8BA1-4D0B-A4E6-D56FBE55AC0E}" type="slidenum">
              <a:rPr lang="en-US" smtClean="0"/>
              <a:t>‹#›</a:t>
            </a:fld>
            <a:endParaRPr lang="en-US"/>
          </a:p>
        </p:txBody>
      </p:sp>
    </p:spTree>
    <p:extLst>
      <p:ext uri="{BB962C8B-B14F-4D97-AF65-F5344CB8AC3E}">
        <p14:creationId xmlns:p14="http://schemas.microsoft.com/office/powerpoint/2010/main" val="4288389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AD0092-874E-45CC-80F9-C6F435F7D874}" type="datetimeFigureOut">
              <a:rPr lang="en-US" smtClean="0"/>
              <a:t>9/30/2024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1531C-8BA1-4D0B-A4E6-D56FBE55AC0E}" type="slidenum">
              <a:rPr lang="en-US" smtClean="0"/>
              <a:t>‹#›</a:t>
            </a:fld>
            <a:endParaRPr lang="en-US"/>
          </a:p>
        </p:txBody>
      </p:sp>
    </p:spTree>
    <p:extLst>
      <p:ext uri="{BB962C8B-B14F-4D97-AF65-F5344CB8AC3E}">
        <p14:creationId xmlns:p14="http://schemas.microsoft.com/office/powerpoint/2010/main" val="2119475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AD0092-874E-45CC-80F9-C6F435F7D874}" type="datetimeFigureOut">
              <a:rPr lang="en-US" smtClean="0"/>
              <a:t>9/30/2024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1531C-8BA1-4D0B-A4E6-D56FBE55AC0E}" type="slidenum">
              <a:rPr lang="en-US" smtClean="0"/>
              <a:t>‹#›</a:t>
            </a:fld>
            <a:endParaRPr lang="en-US"/>
          </a:p>
        </p:txBody>
      </p:sp>
    </p:spTree>
    <p:extLst>
      <p:ext uri="{BB962C8B-B14F-4D97-AF65-F5344CB8AC3E}">
        <p14:creationId xmlns:p14="http://schemas.microsoft.com/office/powerpoint/2010/main" val="4111786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AD0092-874E-45CC-80F9-C6F435F7D874}" type="datetimeFigureOut">
              <a:rPr lang="en-US" smtClean="0"/>
              <a:t>9/30/2024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1531C-8BA1-4D0B-A4E6-D56FBE55AC0E}" type="slidenum">
              <a:rPr lang="en-US" smtClean="0"/>
              <a:t>‹#›</a:t>
            </a:fld>
            <a:endParaRPr lang="en-US"/>
          </a:p>
        </p:txBody>
      </p:sp>
    </p:spTree>
    <p:extLst>
      <p:ext uri="{BB962C8B-B14F-4D97-AF65-F5344CB8AC3E}">
        <p14:creationId xmlns:p14="http://schemas.microsoft.com/office/powerpoint/2010/main" val="2763584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AD0092-874E-45CC-80F9-C6F435F7D874}" type="datetimeFigureOut">
              <a:rPr lang="en-US" smtClean="0"/>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1531C-8BA1-4D0B-A4E6-D56FBE55AC0E}" type="slidenum">
              <a:rPr lang="en-US" smtClean="0"/>
              <a:t>‹#›</a:t>
            </a:fld>
            <a:endParaRPr lang="en-US"/>
          </a:p>
        </p:txBody>
      </p:sp>
    </p:spTree>
    <p:extLst>
      <p:ext uri="{BB962C8B-B14F-4D97-AF65-F5344CB8AC3E}">
        <p14:creationId xmlns:p14="http://schemas.microsoft.com/office/powerpoint/2010/main" val="289799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AD0092-874E-45CC-80F9-C6F435F7D874}" type="datetimeFigureOut">
              <a:rPr lang="en-US" smtClean="0"/>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1531C-8BA1-4D0B-A4E6-D56FBE55AC0E}" type="slidenum">
              <a:rPr lang="en-US" smtClean="0"/>
              <a:t>‹#›</a:t>
            </a:fld>
            <a:endParaRPr lang="en-US"/>
          </a:p>
        </p:txBody>
      </p:sp>
    </p:spTree>
    <p:extLst>
      <p:ext uri="{BB962C8B-B14F-4D97-AF65-F5344CB8AC3E}">
        <p14:creationId xmlns:p14="http://schemas.microsoft.com/office/powerpoint/2010/main" val="2744485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AD0092-874E-45CC-80F9-C6F435F7D874}" type="datetimeFigureOut">
              <a:rPr lang="en-US" smtClean="0"/>
              <a:t>9/30/2024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E1531C-8BA1-4D0B-A4E6-D56FBE55AC0E}" type="slidenum">
              <a:rPr lang="en-US" smtClean="0"/>
              <a:t>‹#›</a:t>
            </a:fld>
            <a:endParaRPr lang="en-US"/>
          </a:p>
        </p:txBody>
      </p:sp>
    </p:spTree>
    <p:extLst>
      <p:ext uri="{BB962C8B-B14F-4D97-AF65-F5344CB8AC3E}">
        <p14:creationId xmlns:p14="http://schemas.microsoft.com/office/powerpoint/2010/main" val="3441384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078EA-4092-400E-8A3E-D2F25322E741}"/>
              </a:ext>
            </a:extLst>
          </p:cNvPr>
          <p:cNvSpPr>
            <a:spLocks noGrp="1"/>
          </p:cNvSpPr>
          <p:nvPr>
            <p:ph type="title"/>
          </p:nvPr>
        </p:nvSpPr>
        <p:spPr>
          <a:xfrm>
            <a:off x="838200" y="365125"/>
            <a:ext cx="5393361" cy="1325563"/>
          </a:xfrm>
        </p:spPr>
        <p:txBody>
          <a:bodyPr>
            <a:normAutofit/>
          </a:bodyPr>
          <a:lstStyle/>
          <a:p>
            <a:r>
              <a:rPr lang="en-US" dirty="0">
                <a:solidFill>
                  <a:schemeClr val="accent2"/>
                </a:solidFill>
                <a:latin typeface="Amasis MT Pro Black" panose="02040A04050005020304" pitchFamily="18" charset="0"/>
              </a:rPr>
              <a:t>The Golden Rule</a:t>
            </a:r>
          </a:p>
        </p:txBody>
      </p:sp>
      <p:pic>
        <p:nvPicPr>
          <p:cNvPr id="6" name="Picture 5" descr="Background pattern&#10;&#10;Description automatically generated">
            <a:extLst>
              <a:ext uri="{FF2B5EF4-FFF2-40B4-BE49-F238E27FC236}">
                <a16:creationId xmlns:a16="http://schemas.microsoft.com/office/drawing/2014/main" id="{1B8232FC-4FCE-692B-6709-1D7CB6FB83C8}"/>
              </a:ext>
            </a:extLst>
          </p:cNvPr>
          <p:cNvPicPr>
            <a:picLocks noChangeAspect="1"/>
          </p:cNvPicPr>
          <p:nvPr/>
        </p:nvPicPr>
        <p:blipFill rotWithShape="1">
          <a:blip r:embed="rId2"/>
          <a:srcRect l="13244" r="20005" b="-2"/>
          <a:stretch/>
        </p:blipFill>
        <p:spPr>
          <a:xfrm>
            <a:off x="6646043" y="867881"/>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graphicFrame>
        <p:nvGraphicFramePr>
          <p:cNvPr id="5" name="Content Placeholder 2">
            <a:extLst>
              <a:ext uri="{FF2B5EF4-FFF2-40B4-BE49-F238E27FC236}">
                <a16:creationId xmlns:a16="http://schemas.microsoft.com/office/drawing/2014/main" id="{9667490C-089A-81E3-973B-F4505D4272B7}"/>
              </a:ext>
            </a:extLst>
          </p:cNvPr>
          <p:cNvGraphicFramePr>
            <a:graphicFrameLocks noGrp="1"/>
          </p:cNvGraphicFramePr>
          <p:nvPr>
            <p:ph idx="1"/>
            <p:extLst>
              <p:ext uri="{D42A27DB-BD31-4B8C-83A1-F6EECF244321}">
                <p14:modId xmlns:p14="http://schemas.microsoft.com/office/powerpoint/2010/main" val="1550695012"/>
              </p:ext>
            </p:extLst>
          </p:nvPr>
        </p:nvGraphicFramePr>
        <p:xfrm>
          <a:off x="495657" y="1563880"/>
          <a:ext cx="6101696" cy="4742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7452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anchor="b">
            <a:normAutofit/>
          </a:bodyPr>
          <a:lstStyle/>
          <a:p>
            <a:r>
              <a:rPr lang="en-US" sz="5400" dirty="0">
                <a:solidFill>
                  <a:schemeClr val="accent2"/>
                </a:solidFill>
              </a:rPr>
              <a:t>4. principle of risk</a:t>
            </a:r>
          </a:p>
        </p:txBody>
      </p:sp>
      <p:sp>
        <p:nvSpPr>
          <p:cNvPr id="2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0080" y="2872899"/>
            <a:ext cx="5816138" cy="3712812"/>
          </a:xfrm>
        </p:spPr>
        <p:txBody>
          <a:bodyPr>
            <a:normAutofit/>
          </a:bodyPr>
          <a:lstStyle/>
          <a:p>
            <a:r>
              <a:rPr lang="en-US" dirty="0"/>
              <a:t>The Golden Rule involves the very real risk that your actions will not be reciprocated. </a:t>
            </a:r>
          </a:p>
          <a:p>
            <a:r>
              <a:rPr lang="en-US" dirty="0"/>
              <a:t>Risk-taking is constitutive of any moral action. </a:t>
            </a:r>
          </a:p>
          <a:p>
            <a:pPr marL="0" indent="0">
              <a:buNone/>
            </a:pPr>
            <a:r>
              <a:rPr lang="en-US" i="1" dirty="0"/>
              <a:t>(see Lara </a:t>
            </a:r>
            <a:r>
              <a:rPr lang="en-US" i="1" dirty="0" err="1"/>
              <a:t>Buchak’s</a:t>
            </a:r>
            <a:r>
              <a:rPr lang="en-US" i="1" dirty="0"/>
              <a:t> work on the role of risk in rational choice games)</a:t>
            </a:r>
          </a:p>
        </p:txBody>
      </p:sp>
      <p:pic>
        <p:nvPicPr>
          <p:cNvPr id="5" name="Picture 4">
            <a:extLst>
              <a:ext uri="{FF2B5EF4-FFF2-40B4-BE49-F238E27FC236}">
                <a16:creationId xmlns:a16="http://schemas.microsoft.com/office/drawing/2014/main" id="{146265C7-6F42-7C98-2A1C-089097A9F024}"/>
              </a:ext>
            </a:extLst>
          </p:cNvPr>
          <p:cNvPicPr>
            <a:picLocks noChangeAspect="1"/>
          </p:cNvPicPr>
          <p:nvPr/>
        </p:nvPicPr>
        <p:blipFill>
          <a:blip r:embed="rId2"/>
          <a:srcRect l="17535" r="15512" b="-1"/>
          <a:stretch/>
        </p:blipFill>
        <p:spPr>
          <a:xfrm>
            <a:off x="7266099" y="1948502"/>
            <a:ext cx="4924378" cy="490949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3820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5"/>
                </a:solidFill>
              </a:rPr>
              <a:t>Lingering questions: Is there a difference between the positive and the negative formulation?</a:t>
            </a:r>
          </a:p>
        </p:txBody>
      </p:sp>
      <p:sp>
        <p:nvSpPr>
          <p:cNvPr id="3" name="Content Placeholder 2"/>
          <p:cNvSpPr>
            <a:spLocks noGrp="1"/>
          </p:cNvSpPr>
          <p:nvPr>
            <p:ph idx="1"/>
          </p:nvPr>
        </p:nvSpPr>
        <p:spPr/>
        <p:txBody>
          <a:bodyPr/>
          <a:lstStyle/>
          <a:p>
            <a:r>
              <a:rPr lang="en-US" dirty="0"/>
              <a:t>Negative formulation: </a:t>
            </a:r>
            <a:r>
              <a:rPr lang="en-US" dirty="0">
                <a:highlight>
                  <a:srgbClr val="FFFF00"/>
                </a:highlight>
              </a:rPr>
              <a:t>abstain from action </a:t>
            </a:r>
          </a:p>
          <a:p>
            <a:pPr lvl="1"/>
            <a:r>
              <a:rPr lang="en-US" dirty="0" err="1"/>
              <a:t>Didache</a:t>
            </a:r>
            <a:r>
              <a:rPr lang="en-US" dirty="0"/>
              <a:t> 1.2 “And whatever you do not want to happen to you, do not do to another.”</a:t>
            </a:r>
          </a:p>
          <a:p>
            <a:r>
              <a:rPr lang="en-US" dirty="0"/>
              <a:t>Positive formulation: </a:t>
            </a:r>
            <a:r>
              <a:rPr lang="en-US" dirty="0">
                <a:highlight>
                  <a:srgbClr val="FFFF00"/>
                </a:highlight>
              </a:rPr>
              <a:t>take initiative</a:t>
            </a:r>
          </a:p>
          <a:p>
            <a:pPr lvl="1"/>
            <a:r>
              <a:rPr lang="en-US" dirty="0"/>
              <a:t>Matt 7:12 “In everything do to others as you would have them do to you; for this is the law and the prophets.”</a:t>
            </a:r>
          </a:p>
          <a:p>
            <a:pPr lvl="1"/>
            <a:r>
              <a:rPr lang="en-US" dirty="0"/>
              <a:t>Luke 6:31 “Do to others as you would have them do to you.”</a:t>
            </a:r>
          </a:p>
          <a:p>
            <a:pPr lvl="1"/>
            <a:endParaRPr lang="en-US" dirty="0"/>
          </a:p>
        </p:txBody>
      </p:sp>
    </p:spTree>
    <p:extLst>
      <p:ext uri="{BB962C8B-B14F-4D97-AF65-F5344CB8AC3E}">
        <p14:creationId xmlns:p14="http://schemas.microsoft.com/office/powerpoint/2010/main" val="139530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solidFill>
              </a:rPr>
              <a:t> Lingering questions: Is the Golden Rule restrictive or expansive?</a:t>
            </a:r>
          </a:p>
        </p:txBody>
      </p:sp>
      <p:sp>
        <p:nvSpPr>
          <p:cNvPr id="3" name="Content Placeholder 2"/>
          <p:cNvSpPr>
            <a:spLocks noGrp="1"/>
          </p:cNvSpPr>
          <p:nvPr>
            <p:ph idx="1"/>
          </p:nvPr>
        </p:nvSpPr>
        <p:spPr>
          <a:xfrm>
            <a:off x="838200" y="1825625"/>
            <a:ext cx="6103996" cy="4351338"/>
          </a:xfrm>
        </p:spPr>
        <p:txBody>
          <a:bodyPr>
            <a:normAutofit/>
          </a:bodyPr>
          <a:lstStyle/>
          <a:p>
            <a:endParaRPr lang="en-US" dirty="0"/>
          </a:p>
          <a:p>
            <a:r>
              <a:rPr lang="en-US" sz="3200" dirty="0"/>
              <a:t>Restrictive</a:t>
            </a:r>
          </a:p>
          <a:p>
            <a:pPr lvl="1"/>
            <a:r>
              <a:rPr lang="en-US" sz="3200" dirty="0"/>
              <a:t>Do to others </a:t>
            </a:r>
            <a:r>
              <a:rPr lang="en-US" sz="3200" i="1" dirty="0">
                <a:highlight>
                  <a:srgbClr val="FFFF00"/>
                </a:highlight>
              </a:rPr>
              <a:t>only</a:t>
            </a:r>
            <a:r>
              <a:rPr lang="en-US" sz="3200" dirty="0"/>
              <a:t> what you would have them do to you</a:t>
            </a:r>
          </a:p>
          <a:p>
            <a:r>
              <a:rPr lang="en-US" sz="3200" dirty="0"/>
              <a:t>Expansive</a:t>
            </a:r>
          </a:p>
          <a:p>
            <a:pPr lvl="1"/>
            <a:r>
              <a:rPr lang="en-US" sz="3200" dirty="0"/>
              <a:t>Do to others </a:t>
            </a:r>
            <a:r>
              <a:rPr lang="en-US" sz="3200" i="1" dirty="0">
                <a:highlight>
                  <a:srgbClr val="FFFF00"/>
                </a:highlight>
              </a:rPr>
              <a:t>everything</a:t>
            </a:r>
            <a:r>
              <a:rPr lang="en-US" sz="3200" dirty="0"/>
              <a:t> that you would have them do to you</a:t>
            </a:r>
          </a:p>
        </p:txBody>
      </p:sp>
      <p:pic>
        <p:nvPicPr>
          <p:cNvPr id="4" name="Picture 3">
            <a:extLst>
              <a:ext uri="{FF2B5EF4-FFF2-40B4-BE49-F238E27FC236}">
                <a16:creationId xmlns:a16="http://schemas.microsoft.com/office/drawing/2014/main" id="{931AC83E-8651-4A4D-6255-1117F7F05010}"/>
              </a:ext>
            </a:extLst>
          </p:cNvPr>
          <p:cNvPicPr>
            <a:picLocks noChangeAspect="1"/>
          </p:cNvPicPr>
          <p:nvPr/>
        </p:nvPicPr>
        <p:blipFill>
          <a:blip r:embed="rId2"/>
          <a:stretch>
            <a:fillRect/>
          </a:stretch>
        </p:blipFill>
        <p:spPr>
          <a:xfrm>
            <a:off x="8773360" y="1690689"/>
            <a:ext cx="3418640" cy="3418640"/>
          </a:xfrm>
          <a:prstGeom prst="rect">
            <a:avLst/>
          </a:prstGeom>
        </p:spPr>
      </p:pic>
    </p:spTree>
    <p:extLst>
      <p:ext uri="{BB962C8B-B14F-4D97-AF65-F5344CB8AC3E}">
        <p14:creationId xmlns:p14="http://schemas.microsoft.com/office/powerpoint/2010/main" val="49806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heel(1)">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heel(1)">
                                      <p:cBhvr>
                                        <p:cTn id="15" dur="2000"/>
                                        <p:tgtEl>
                                          <p:spTgt spid="3">
                                            <p:txEl>
                                              <p:pRg st="3" end="3"/>
                                            </p:txEl>
                                          </p:spTgt>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heel(1)">
                                      <p:cBhvr>
                                        <p:cTn id="1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solidFill>
              </a:rPr>
              <a:t>Lingering questions: Is the Golden Rule the pinnacle of moral progress?</a:t>
            </a:r>
          </a:p>
        </p:txBody>
      </p:sp>
      <p:sp>
        <p:nvSpPr>
          <p:cNvPr id="3" name="Content Placeholder 2"/>
          <p:cNvSpPr>
            <a:spLocks noGrp="1"/>
          </p:cNvSpPr>
          <p:nvPr>
            <p:ph idx="1"/>
          </p:nvPr>
        </p:nvSpPr>
        <p:spPr/>
        <p:txBody>
          <a:bodyPr/>
          <a:lstStyle/>
          <a:p>
            <a:pPr lvl="0"/>
            <a:r>
              <a:rPr lang="en-US" sz="2600" dirty="0">
                <a:solidFill>
                  <a:srgbClr val="FF0000"/>
                </a:solidFill>
              </a:rPr>
              <a:t>Albrecht </a:t>
            </a:r>
            <a:r>
              <a:rPr lang="en-US" sz="2600" dirty="0" err="1">
                <a:solidFill>
                  <a:srgbClr val="FF0000"/>
                </a:solidFill>
              </a:rPr>
              <a:t>Dihle</a:t>
            </a:r>
            <a:r>
              <a:rPr lang="en-US" sz="2600" dirty="0">
                <a:solidFill>
                  <a:srgbClr val="FF0000"/>
                </a:solidFill>
              </a:rPr>
              <a:t> </a:t>
            </a:r>
            <a:r>
              <a:rPr lang="en-US" sz="2600" dirty="0">
                <a:solidFill>
                  <a:prstClr val="black"/>
                </a:solidFill>
              </a:rPr>
              <a:t>(1923-2020) speculates on the historical evolution of the Golden Rule:</a:t>
            </a:r>
          </a:p>
          <a:p>
            <a:pPr marL="0" lvl="0" indent="0">
              <a:buNone/>
            </a:pPr>
            <a:r>
              <a:rPr lang="en-US" sz="2600" dirty="0">
                <a:solidFill>
                  <a:prstClr val="black"/>
                </a:solidFill>
              </a:rPr>
              <a:t> </a:t>
            </a:r>
          </a:p>
          <a:p>
            <a:pPr lvl="0"/>
            <a:r>
              <a:rPr lang="en-US" sz="2200" dirty="0">
                <a:solidFill>
                  <a:prstClr val="black"/>
                </a:solidFill>
              </a:rPr>
              <a:t>Human groups begin with indiscriminate blood revenge →</a:t>
            </a:r>
          </a:p>
          <a:p>
            <a:pPr lvl="0"/>
            <a:r>
              <a:rPr lang="en-US" sz="2200" dirty="0">
                <a:solidFill>
                  <a:prstClr val="black"/>
                </a:solidFill>
              </a:rPr>
              <a:t> → calculated retribution and compensatory punishment ( </a:t>
            </a:r>
            <a:r>
              <a:rPr lang="en-US" sz="2400" i="1" dirty="0" err="1">
                <a:solidFill>
                  <a:prstClr val="black"/>
                </a:solidFill>
              </a:rPr>
              <a:t>ius</a:t>
            </a:r>
            <a:r>
              <a:rPr lang="en-US" sz="2400" i="1" dirty="0">
                <a:solidFill>
                  <a:prstClr val="black"/>
                </a:solidFill>
              </a:rPr>
              <a:t> </a:t>
            </a:r>
            <a:r>
              <a:rPr lang="en-US" sz="2400" i="1" dirty="0" err="1">
                <a:solidFill>
                  <a:prstClr val="black"/>
                </a:solidFill>
              </a:rPr>
              <a:t>talionis</a:t>
            </a:r>
            <a:r>
              <a:rPr lang="en-US" sz="2400" dirty="0">
                <a:solidFill>
                  <a:prstClr val="black"/>
                </a:solidFill>
              </a:rPr>
              <a:t>, the “law of retaliation” )</a:t>
            </a:r>
            <a:r>
              <a:rPr lang="en-US" sz="2200" dirty="0">
                <a:solidFill>
                  <a:prstClr val="black"/>
                </a:solidFill>
              </a:rPr>
              <a:t>  →</a:t>
            </a:r>
          </a:p>
          <a:p>
            <a:pPr lvl="0"/>
            <a:r>
              <a:rPr lang="en-US" sz="2200" dirty="0">
                <a:solidFill>
                  <a:prstClr val="black"/>
                </a:solidFill>
              </a:rPr>
              <a:t> → the Golden Rule, negatively stated  →</a:t>
            </a:r>
          </a:p>
          <a:p>
            <a:pPr lvl="0"/>
            <a:r>
              <a:rPr lang="en-US" sz="2200" dirty="0">
                <a:solidFill>
                  <a:prstClr val="black"/>
                </a:solidFill>
              </a:rPr>
              <a:t> → the Golden Rule, first positively expressed by Jesus</a:t>
            </a:r>
            <a:endParaRPr lang="en-US" dirty="0"/>
          </a:p>
        </p:txBody>
      </p:sp>
    </p:spTree>
    <p:extLst>
      <p:ext uri="{BB962C8B-B14F-4D97-AF65-F5344CB8AC3E}">
        <p14:creationId xmlns:p14="http://schemas.microsoft.com/office/powerpoint/2010/main" val="113392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5"/>
                </a:solidFill>
              </a:rPr>
              <a:t>Peter Singer, </a:t>
            </a:r>
            <a:r>
              <a:rPr lang="en-US" i="1" dirty="0">
                <a:solidFill>
                  <a:schemeClr val="accent5"/>
                </a:solidFill>
              </a:rPr>
              <a:t>The Expanding Circle</a:t>
            </a:r>
            <a:endParaRPr lang="en-US" dirty="0">
              <a:solidFill>
                <a:schemeClr val="accent5"/>
              </a:solidFill>
            </a:endParaRPr>
          </a:p>
        </p:txBody>
      </p:sp>
      <p:sp>
        <p:nvSpPr>
          <p:cNvPr id="3" name="Content Placeholder 2"/>
          <p:cNvSpPr>
            <a:spLocks noGrp="1"/>
          </p:cNvSpPr>
          <p:nvPr>
            <p:ph idx="1"/>
          </p:nvPr>
        </p:nvSpPr>
        <p:spPr>
          <a:xfrm>
            <a:off x="838200" y="1620526"/>
            <a:ext cx="10515600" cy="4351338"/>
          </a:xfrm>
        </p:spPr>
        <p:txBody>
          <a:bodyPr>
            <a:normAutofit/>
          </a:bodyPr>
          <a:lstStyle/>
          <a:p>
            <a:pPr marL="457200" lvl="1" indent="0">
              <a:buNone/>
            </a:pPr>
            <a:r>
              <a:rPr lang="en-US" sz="3200" dirty="0"/>
              <a:t>“</a:t>
            </a:r>
            <a:r>
              <a:rPr lang="en-US" sz="3200" i="1" dirty="0"/>
              <a:t>Beginning to reason is like stepping onto an escalator that leads upward and out of sight. Once we take the first step, the distance to be traveled is independent of our will and we cannot know in advance where we shall end.”</a:t>
            </a:r>
          </a:p>
        </p:txBody>
      </p:sp>
      <p:pic>
        <p:nvPicPr>
          <p:cNvPr id="4" name="Picture 3">
            <a:extLst>
              <a:ext uri="{FF2B5EF4-FFF2-40B4-BE49-F238E27FC236}">
                <a16:creationId xmlns:a16="http://schemas.microsoft.com/office/drawing/2014/main" id="{1A2F6F92-B8A5-69F0-313C-5A86B277D01D}"/>
              </a:ext>
            </a:extLst>
          </p:cNvPr>
          <p:cNvPicPr>
            <a:picLocks noChangeAspect="1"/>
          </p:cNvPicPr>
          <p:nvPr/>
        </p:nvPicPr>
        <p:blipFill>
          <a:blip r:embed="rId2"/>
          <a:stretch>
            <a:fillRect/>
          </a:stretch>
        </p:blipFill>
        <p:spPr>
          <a:xfrm>
            <a:off x="6096000" y="3581941"/>
            <a:ext cx="5745220" cy="3235466"/>
          </a:xfrm>
          <a:prstGeom prst="rect">
            <a:avLst/>
          </a:prstGeom>
        </p:spPr>
      </p:pic>
    </p:spTree>
    <p:extLst>
      <p:ext uri="{BB962C8B-B14F-4D97-AF65-F5344CB8AC3E}">
        <p14:creationId xmlns:p14="http://schemas.microsoft.com/office/powerpoint/2010/main" val="410824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779349" y="283108"/>
            <a:ext cx="8336202" cy="6251041"/>
          </a:xfrm>
          <a:prstGeom prst="rect">
            <a:avLst/>
          </a:prstGeom>
        </p:spPr>
      </p:pic>
    </p:spTree>
    <p:extLst>
      <p:ext uri="{BB962C8B-B14F-4D97-AF65-F5344CB8AC3E}">
        <p14:creationId xmlns:p14="http://schemas.microsoft.com/office/powerpoint/2010/main" val="2541836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815040" y="244475"/>
            <a:ext cx="8329085" cy="6246814"/>
          </a:xfrm>
          <a:prstGeom prst="rect">
            <a:avLst/>
          </a:prstGeom>
        </p:spPr>
      </p:pic>
    </p:spTree>
    <p:extLst>
      <p:ext uri="{BB962C8B-B14F-4D97-AF65-F5344CB8AC3E}">
        <p14:creationId xmlns:p14="http://schemas.microsoft.com/office/powerpoint/2010/main" val="901113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857376" y="263526"/>
            <a:ext cx="8310032" cy="6232524"/>
          </a:xfrm>
          <a:prstGeom prst="rect">
            <a:avLst/>
          </a:prstGeom>
        </p:spPr>
      </p:pic>
    </p:spTree>
    <p:extLst>
      <p:ext uri="{BB962C8B-B14F-4D97-AF65-F5344CB8AC3E}">
        <p14:creationId xmlns:p14="http://schemas.microsoft.com/office/powerpoint/2010/main" val="268610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586441" y="290512"/>
            <a:ext cx="8386234" cy="6289676"/>
          </a:xfrm>
          <a:prstGeom prst="rect">
            <a:avLst/>
          </a:prstGeom>
        </p:spPr>
      </p:pic>
    </p:spTree>
    <p:extLst>
      <p:ext uri="{BB962C8B-B14F-4D97-AF65-F5344CB8AC3E}">
        <p14:creationId xmlns:p14="http://schemas.microsoft.com/office/powerpoint/2010/main" val="171243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Breaking down the Golden Rule</a:t>
            </a:r>
          </a:p>
        </p:txBody>
      </p:sp>
      <p:sp>
        <p:nvSpPr>
          <p:cNvPr id="3" name="Content Placeholder 2"/>
          <p:cNvSpPr>
            <a:spLocks noGrp="1"/>
          </p:cNvSpPr>
          <p:nvPr>
            <p:ph idx="1"/>
          </p:nvPr>
        </p:nvSpPr>
        <p:spPr/>
        <p:txBody>
          <a:bodyPr/>
          <a:lstStyle/>
          <a:p>
            <a:r>
              <a:rPr lang="en-US" dirty="0"/>
              <a:t>German philosopher </a:t>
            </a:r>
            <a:r>
              <a:rPr lang="en-US" b="1" dirty="0"/>
              <a:t>Hans Reiner </a:t>
            </a:r>
            <a:r>
              <a:rPr lang="en-US" dirty="0"/>
              <a:t>(1896-1991) published research on the Golden Rule for thirty years: 1948, 1964, and 1977</a:t>
            </a:r>
          </a:p>
          <a:p>
            <a:r>
              <a:rPr lang="en-US" dirty="0"/>
              <a:t>Reiner identified </a:t>
            </a:r>
          </a:p>
          <a:p>
            <a:pPr marL="457200" lvl="1" indent="0">
              <a:buNone/>
            </a:pPr>
            <a:r>
              <a:rPr lang="en-US" dirty="0"/>
              <a:t>specific moral principles </a:t>
            </a:r>
          </a:p>
          <a:p>
            <a:pPr marL="457200" lvl="1" indent="0">
              <a:buNone/>
            </a:pPr>
            <a:r>
              <a:rPr lang="en-US" dirty="0"/>
              <a:t>that constitute the Rule</a:t>
            </a:r>
          </a:p>
        </p:txBody>
      </p:sp>
      <p:pic>
        <p:nvPicPr>
          <p:cNvPr id="4" name="Picture 3"/>
          <p:cNvPicPr>
            <a:picLocks noChangeAspect="1"/>
          </p:cNvPicPr>
          <p:nvPr/>
        </p:nvPicPr>
        <p:blipFill>
          <a:blip r:embed="rId2"/>
          <a:stretch>
            <a:fillRect/>
          </a:stretch>
        </p:blipFill>
        <p:spPr>
          <a:xfrm>
            <a:off x="6012611" y="2634849"/>
            <a:ext cx="6029863" cy="4020855"/>
          </a:xfrm>
          <a:prstGeom prst="rect">
            <a:avLst/>
          </a:prstGeom>
        </p:spPr>
      </p:pic>
    </p:spTree>
    <p:extLst>
      <p:ext uri="{BB962C8B-B14F-4D97-AF65-F5344CB8AC3E}">
        <p14:creationId xmlns:p14="http://schemas.microsoft.com/office/powerpoint/2010/main" val="259206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6316" y="333915"/>
            <a:ext cx="4670097" cy="2079759"/>
          </a:xfrm>
        </p:spPr>
        <p:txBody>
          <a:bodyPr anchor="b">
            <a:normAutofit/>
          </a:bodyPr>
          <a:lstStyle/>
          <a:p>
            <a:r>
              <a:rPr lang="en-US" sz="4200" dirty="0">
                <a:solidFill>
                  <a:schemeClr val="accent2"/>
                </a:solidFill>
              </a:rPr>
              <a:t>1. principle of sympathetic projection</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0079" y="2787125"/>
            <a:ext cx="4670097" cy="3579492"/>
          </a:xfrm>
        </p:spPr>
        <p:txBody>
          <a:bodyPr>
            <a:normAutofit/>
          </a:bodyPr>
          <a:lstStyle/>
          <a:p>
            <a:pPr marL="0" indent="0">
              <a:buNone/>
            </a:pPr>
            <a:r>
              <a:rPr lang="en-US" dirty="0"/>
              <a:t>1. the </a:t>
            </a:r>
            <a:r>
              <a:rPr lang="en-US" i="1" dirty="0" err="1"/>
              <a:t>Einfühlungsregel</a:t>
            </a:r>
            <a:r>
              <a:rPr lang="en-US" dirty="0"/>
              <a:t> or “principle of sympathetic projection”</a:t>
            </a:r>
          </a:p>
          <a:p>
            <a:pPr marL="228600" lvl="1">
              <a:spcBef>
                <a:spcPts val="1000"/>
              </a:spcBef>
            </a:pPr>
            <a:r>
              <a:rPr lang="en-US" sz="2800" dirty="0"/>
              <a:t>Put yourself in someone else’s shoes</a:t>
            </a:r>
          </a:p>
          <a:p>
            <a:pPr marL="0" indent="0">
              <a:buNone/>
            </a:pPr>
            <a:r>
              <a:rPr lang="en-US" sz="2200" i="1" dirty="0"/>
              <a:t>(See Lisa Aziz-Zadeh’s research on mirror neurons and empathy)</a:t>
            </a:r>
          </a:p>
        </p:txBody>
      </p:sp>
      <p:pic>
        <p:nvPicPr>
          <p:cNvPr id="5" name="Picture 4" descr="A pair of ballet shoes on a dark floor">
            <a:extLst>
              <a:ext uri="{FF2B5EF4-FFF2-40B4-BE49-F238E27FC236}">
                <a16:creationId xmlns:a16="http://schemas.microsoft.com/office/drawing/2014/main" id="{E7E9B74B-9DBE-D007-4625-43A942C82ABB}"/>
              </a:ext>
            </a:extLst>
          </p:cNvPr>
          <p:cNvPicPr>
            <a:picLocks noChangeAspect="1"/>
          </p:cNvPicPr>
          <p:nvPr/>
        </p:nvPicPr>
        <p:blipFill>
          <a:blip r:embed="rId2"/>
          <a:srcRect l="2425" r="2234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4057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anchor="b">
            <a:normAutofit/>
          </a:bodyPr>
          <a:lstStyle/>
          <a:p>
            <a:r>
              <a:rPr lang="en-US" sz="4200" dirty="0">
                <a:solidFill>
                  <a:schemeClr val="accent2"/>
                </a:solidFill>
              </a:rPr>
              <a:t>2. principle of autonomous judgment</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0080" y="2872899"/>
            <a:ext cx="4368602" cy="3659732"/>
          </a:xfrm>
        </p:spPr>
        <p:txBody>
          <a:bodyPr>
            <a:normAutofit fontScale="92500" lnSpcReduction="10000"/>
          </a:bodyPr>
          <a:lstStyle/>
          <a:p>
            <a:pPr marL="0" indent="0">
              <a:buNone/>
            </a:pPr>
            <a:r>
              <a:rPr lang="en-US" dirty="0"/>
              <a:t>2. the </a:t>
            </a:r>
            <a:r>
              <a:rPr lang="en-US" i="1" dirty="0" err="1"/>
              <a:t>Autonomieregel</a:t>
            </a:r>
            <a:r>
              <a:rPr lang="en-US" dirty="0"/>
              <a:t> “principle of autonomous judgment”  </a:t>
            </a:r>
          </a:p>
          <a:p>
            <a:r>
              <a:rPr lang="en-US" dirty="0"/>
              <a:t>“autonomous” in the sense of self-evident </a:t>
            </a:r>
          </a:p>
          <a:p>
            <a:r>
              <a:rPr lang="en-US" dirty="0"/>
              <a:t>Anyone can see and judge your actions</a:t>
            </a:r>
          </a:p>
          <a:p>
            <a:pPr marL="0" indent="0">
              <a:buNone/>
            </a:pPr>
            <a:r>
              <a:rPr lang="en-US" i="1" dirty="0"/>
              <a:t>(see Joshua Greene’s fMRI-based studies on the Trolley Problem)</a:t>
            </a:r>
          </a:p>
        </p:txBody>
      </p:sp>
      <p:pic>
        <p:nvPicPr>
          <p:cNvPr id="5" name="Picture 4" descr="Red dot with arrows pointing to it">
            <a:extLst>
              <a:ext uri="{FF2B5EF4-FFF2-40B4-BE49-F238E27FC236}">
                <a16:creationId xmlns:a16="http://schemas.microsoft.com/office/drawing/2014/main" id="{BD5D911C-437F-96A2-37A3-F7E67B6E6A7D}"/>
              </a:ext>
            </a:extLst>
          </p:cNvPr>
          <p:cNvPicPr>
            <a:picLocks noChangeAspect="1"/>
          </p:cNvPicPr>
          <p:nvPr/>
        </p:nvPicPr>
        <p:blipFill>
          <a:blip r:embed="rId2"/>
          <a:srcRect l="23560" r="948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4897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762" y="329184"/>
            <a:ext cx="6251110" cy="1783080"/>
          </a:xfrm>
        </p:spPr>
        <p:txBody>
          <a:bodyPr anchor="b">
            <a:normAutofit/>
          </a:bodyPr>
          <a:lstStyle/>
          <a:p>
            <a:r>
              <a:rPr lang="en-US" sz="5400" dirty="0">
                <a:solidFill>
                  <a:schemeClr val="accent2"/>
                </a:solidFill>
              </a:rPr>
              <a:t>3. principle of reciprocity</a:t>
            </a:r>
          </a:p>
        </p:txBody>
      </p:sp>
      <p:pic>
        <p:nvPicPr>
          <p:cNvPr id="5" name="Picture 4" descr="Formulae written on a blackboard">
            <a:extLst>
              <a:ext uri="{FF2B5EF4-FFF2-40B4-BE49-F238E27FC236}">
                <a16:creationId xmlns:a16="http://schemas.microsoft.com/office/drawing/2014/main" id="{BA496D8C-F216-F809-2998-41A9C2EDE464}"/>
              </a:ext>
            </a:extLst>
          </p:cNvPr>
          <p:cNvPicPr>
            <a:picLocks noChangeAspect="1"/>
          </p:cNvPicPr>
          <p:nvPr/>
        </p:nvPicPr>
        <p:blipFill>
          <a:blip r:embed="rId2"/>
          <a:srcRect l="25435" r="29233"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297762" y="2706624"/>
            <a:ext cx="6251110" cy="3483864"/>
          </a:xfrm>
        </p:spPr>
        <p:txBody>
          <a:bodyPr>
            <a:normAutofit/>
          </a:bodyPr>
          <a:lstStyle/>
          <a:p>
            <a:pPr marL="0" indent="0">
              <a:buNone/>
            </a:pPr>
            <a:r>
              <a:rPr lang="en-US" sz="2200" dirty="0"/>
              <a:t>3. the </a:t>
            </a:r>
            <a:r>
              <a:rPr lang="en-US" sz="2200" i="1" dirty="0" err="1"/>
              <a:t>Rückbezüglichkeitsregel</a:t>
            </a:r>
            <a:r>
              <a:rPr lang="en-US" sz="2200" dirty="0"/>
              <a:t> “principle of reflexivity” or “principle of reciprocity” </a:t>
            </a:r>
          </a:p>
          <a:p>
            <a:pPr marL="0" indent="0">
              <a:buNone/>
            </a:pPr>
            <a:r>
              <a:rPr lang="en-US" sz="2200" dirty="0"/>
              <a:t>The Golden Rule calculates that the other person will, if treated in a particular manner, react in kind. </a:t>
            </a:r>
          </a:p>
          <a:p>
            <a:r>
              <a:rPr lang="en-US" sz="2200" dirty="0"/>
              <a:t>The idea comes close to a principle of retribution, but different because retribution is </a:t>
            </a:r>
            <a:r>
              <a:rPr lang="en-US" sz="2200" u="sng" dirty="0"/>
              <a:t>reactive,</a:t>
            </a:r>
            <a:r>
              <a:rPr lang="en-US" sz="2200" dirty="0"/>
              <a:t> reciprocity is </a:t>
            </a:r>
            <a:r>
              <a:rPr lang="en-US" sz="2200" u="sng" dirty="0"/>
              <a:t>anticipatory</a:t>
            </a:r>
          </a:p>
          <a:p>
            <a:pPr marL="0" indent="0">
              <a:buNone/>
            </a:pPr>
            <a:r>
              <a:rPr lang="en-US" sz="2200" i="1" dirty="0"/>
              <a:t>(see Robert Axelrod’s computer modeling of tit-for-tat strategies)</a:t>
            </a:r>
          </a:p>
        </p:txBody>
      </p:sp>
    </p:spTree>
    <p:extLst>
      <p:ext uri="{BB962C8B-B14F-4D97-AF65-F5344CB8AC3E}">
        <p14:creationId xmlns:p14="http://schemas.microsoft.com/office/powerpoint/2010/main" val="417652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722</TotalTime>
  <Words>515</Words>
  <Application>Microsoft Office PowerPoint</Application>
  <PresentationFormat>Widescreen</PresentationFormat>
  <Paragraphs>49</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Amasis MT Pro Black</vt:lpstr>
      <vt:lpstr>Arial</vt:lpstr>
      <vt:lpstr>Calibri</vt:lpstr>
      <vt:lpstr>Calibri Light</vt:lpstr>
      <vt:lpstr>Times New Roman</vt:lpstr>
      <vt:lpstr>Office Theme</vt:lpstr>
      <vt:lpstr>The Golden Rule</vt:lpstr>
      <vt:lpstr>PowerPoint Presentation</vt:lpstr>
      <vt:lpstr>PowerPoint Presentation</vt:lpstr>
      <vt:lpstr>PowerPoint Presentation</vt:lpstr>
      <vt:lpstr>PowerPoint Presentation</vt:lpstr>
      <vt:lpstr>Breaking down the Golden Rule</vt:lpstr>
      <vt:lpstr>1. principle of sympathetic projection</vt:lpstr>
      <vt:lpstr>2. principle of autonomous judgment</vt:lpstr>
      <vt:lpstr>3. principle of reciprocity</vt:lpstr>
      <vt:lpstr>4. principle of risk</vt:lpstr>
      <vt:lpstr>Lingering questions: Is there a difference between the positive and the negative formulation?</vt:lpstr>
      <vt:lpstr> Lingering questions: Is the Golden Rule restrictive or expansive?</vt:lpstr>
      <vt:lpstr>Lingering questions: Is the Golden Rule the pinnacle of moral progress?</vt:lpstr>
      <vt:lpstr>Peter Singer, The Expanding Circle</vt:lpstr>
    </vt:vector>
  </TitlesOfParts>
  <Company>Campbell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Golden Rule</dc:title>
  <dc:creator>English, Adam</dc:creator>
  <cp:lastModifiedBy>English, Adam</cp:lastModifiedBy>
  <cp:revision>40</cp:revision>
  <dcterms:created xsi:type="dcterms:W3CDTF">2016-11-14T19:29:58Z</dcterms:created>
  <dcterms:modified xsi:type="dcterms:W3CDTF">2024-09-30T15:52:45Z</dcterms:modified>
</cp:coreProperties>
</file>